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82" r:id="rId3"/>
    <p:sldId id="312" r:id="rId4"/>
    <p:sldId id="348" r:id="rId5"/>
    <p:sldId id="337" r:id="rId6"/>
    <p:sldId id="307" r:id="rId7"/>
    <p:sldId id="371" r:id="rId8"/>
    <p:sldId id="278" r:id="rId9"/>
    <p:sldId id="317" r:id="rId10"/>
    <p:sldId id="351" r:id="rId11"/>
    <p:sldId id="279" r:id="rId12"/>
    <p:sldId id="280" r:id="rId13"/>
    <p:sldId id="281" r:id="rId14"/>
    <p:sldId id="318" r:id="rId15"/>
    <p:sldId id="347" r:id="rId16"/>
    <p:sldId id="372" r:id="rId17"/>
    <p:sldId id="381" r:id="rId18"/>
    <p:sldId id="367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8" r:id="rId27"/>
    <p:sldId id="360" r:id="rId28"/>
    <p:sldId id="327" r:id="rId29"/>
    <p:sldId id="298" r:id="rId30"/>
    <p:sldId id="263" r:id="rId31"/>
    <p:sldId id="355" r:id="rId32"/>
    <p:sldId id="373" r:id="rId33"/>
    <p:sldId id="357" r:id="rId34"/>
    <p:sldId id="294" r:id="rId35"/>
    <p:sldId id="361" r:id="rId36"/>
    <p:sldId id="365" r:id="rId37"/>
    <p:sldId id="364" r:id="rId38"/>
    <p:sldId id="266" r:id="rId39"/>
    <p:sldId id="262" r:id="rId40"/>
    <p:sldId id="287" r:id="rId41"/>
    <p:sldId id="379" r:id="rId42"/>
    <p:sldId id="350" r:id="rId43"/>
    <p:sldId id="363" r:id="rId44"/>
    <p:sldId id="374" r:id="rId45"/>
    <p:sldId id="376" r:id="rId46"/>
    <p:sldId id="369" r:id="rId47"/>
    <p:sldId id="349" r:id="rId48"/>
    <p:sldId id="370" r:id="rId49"/>
    <p:sldId id="284" r:id="rId50"/>
    <p:sldId id="366" r:id="rId51"/>
    <p:sldId id="368" r:id="rId52"/>
    <p:sldId id="362" r:id="rId53"/>
    <p:sldId id="356" r:id="rId54"/>
    <p:sldId id="296" r:id="rId55"/>
    <p:sldId id="358" r:id="rId56"/>
    <p:sldId id="383" r:id="rId57"/>
    <p:sldId id="264" r:id="rId58"/>
    <p:sldId id="382" r:id="rId59"/>
    <p:sldId id="380" r:id="rId60"/>
    <p:sldId id="375" r:id="rId61"/>
    <p:sldId id="339" r:id="rId62"/>
    <p:sldId id="344" r:id="rId63"/>
  </p:sldIdLst>
  <p:sldSz cx="6858000" cy="9144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9" autoAdjust="0"/>
    <p:restoredTop sz="90929"/>
  </p:normalViewPr>
  <p:slideViewPr>
    <p:cSldViewPr>
      <p:cViewPr varScale="1">
        <p:scale>
          <a:sx n="88" d="100"/>
          <a:sy n="88" d="100"/>
        </p:scale>
        <p:origin x="3048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3BD54-CF98-4344-B50A-AECEBBEDD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343C9-F0C5-4797-B6FE-A67829B3C0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EC91B-AF19-48BC-8157-EF7AEF758D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6A6BC-24D8-4DC7-9B99-303C5294B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E4612-873D-43B4-B341-986D1F1B0A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0ADE3-C346-4B17-81CF-258DFFF263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6787F-51C8-4CE6-A446-750CE55FC5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63F52-C2A9-43AA-A8B0-C7E1B54C6E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C40CA-8A7B-4F02-B4B7-EF8634AB2E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92F42-FDCF-459B-930B-E5F76B8CDA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99E22-697E-4F13-B7B2-BB9A043EA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599F86-2FF5-43E8-9533-A5D56411CB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381000" y="304800"/>
            <a:ext cx="6096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rgbClr val="000000"/>
                </a:solidFill>
              </a:rPr>
              <a:t>Tessellation</a:t>
            </a:r>
            <a:r>
              <a:rPr lang="en-US" sz="2800" b="1" i="1" dirty="0">
                <a:solidFill>
                  <a:srgbClr val="000000"/>
                </a:solidFill>
              </a:rPr>
              <a:t/>
            </a:r>
            <a:br>
              <a:rPr lang="en-US" sz="2800" b="1" i="1" dirty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“Regular Tiling”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Plane-Filling Pattern</a:t>
            </a:r>
          </a:p>
          <a:p>
            <a:pPr algn="ctr">
              <a:spcBef>
                <a:spcPct val="50000"/>
              </a:spcBef>
            </a:pPr>
            <a:r>
              <a:rPr lang="en-US" i="1" dirty="0" smtClean="0"/>
              <a:t>One </a:t>
            </a:r>
            <a:r>
              <a:rPr lang="en-US" i="1" dirty="0"/>
              <a:t>shape </a:t>
            </a:r>
            <a:r>
              <a:rPr lang="en-US" dirty="0"/>
              <a:t>interlocks </a:t>
            </a:r>
            <a:r>
              <a:rPr lang="en-US" b="1" i="1" dirty="0"/>
              <a:t>with its </a:t>
            </a:r>
            <a:r>
              <a:rPr lang="en-US" b="1" i="1" dirty="0" smtClean="0"/>
              <a:t>own replicas </a:t>
            </a:r>
            <a:r>
              <a:rPr lang="en-US" dirty="0" smtClean="0"/>
              <a:t>to cover a surface </a:t>
            </a:r>
            <a:r>
              <a:rPr lang="en-US" b="1" i="1" dirty="0" smtClean="0"/>
              <a:t>with</a:t>
            </a:r>
            <a:r>
              <a:rPr lang="en-US" b="1" dirty="0" smtClean="0"/>
              <a:t> </a:t>
            </a:r>
            <a:r>
              <a:rPr lang="en-US" b="1" i="1" dirty="0"/>
              <a:t>no gaps or overlaps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 descr="D:\mss\Math\tessellation\e18.jpg"/>
          <p:cNvPicPr>
            <a:picLocks noChangeAspect="1" noChangeArrowheads="1"/>
          </p:cNvPicPr>
          <p:nvPr/>
        </p:nvPicPr>
        <p:blipFill>
          <a:blip r:embed="rId2" cstate="print"/>
          <a:srcRect b="29584"/>
          <a:stretch>
            <a:fillRect/>
          </a:stretch>
        </p:blipFill>
        <p:spPr bwMode="auto">
          <a:xfrm>
            <a:off x="188844" y="2819400"/>
            <a:ext cx="6440556" cy="6172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29200" y="739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83130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304800"/>
            <a:ext cx="63246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accent2"/>
                </a:solidFill>
              </a:rPr>
              <a:t>Three main types of </a:t>
            </a:r>
            <a:r>
              <a:rPr lang="en-US" sz="2800" b="1" i="1" dirty="0" smtClean="0">
                <a:solidFill>
                  <a:schemeClr val="accent2"/>
                </a:solidFill>
              </a:rPr>
              <a:t>tessellation:</a:t>
            </a:r>
          </a:p>
          <a:p>
            <a:pPr algn="ctr">
              <a:spcBef>
                <a:spcPct val="50000"/>
              </a:spcBef>
            </a:pPr>
            <a:endParaRPr lang="en-US" sz="2800" b="1" i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i="1" dirty="0" smtClean="0"/>
              <a:t>Glide</a:t>
            </a:r>
          </a:p>
          <a:p>
            <a:pPr algn="ctr">
              <a:spcBef>
                <a:spcPct val="50000"/>
              </a:spcBef>
            </a:pPr>
            <a:r>
              <a:rPr lang="en-US" sz="3200" b="1" i="1" dirty="0" smtClean="0"/>
              <a:t>Glide-Reflection</a:t>
            </a:r>
          </a:p>
          <a:p>
            <a:pPr algn="ctr">
              <a:spcBef>
                <a:spcPct val="50000"/>
              </a:spcBef>
            </a:pPr>
            <a:r>
              <a:rPr lang="en-US" sz="3200" b="1" i="1" dirty="0" smtClean="0"/>
              <a:t>Rotation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710066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mss\Math\tessellation\v9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95475"/>
            <a:ext cx="6324600" cy="6257925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66800" y="304800"/>
            <a:ext cx="502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1 - Glide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/>
              <a:t>One form repeats and </a:t>
            </a:r>
            <a:br>
              <a:rPr lang="en-US" b="1" dirty="0" smtClean="0"/>
            </a:br>
            <a:r>
              <a:rPr lang="en-US" b="1" dirty="0" smtClean="0"/>
              <a:t>moves in the </a:t>
            </a:r>
            <a:r>
              <a:rPr lang="en-US" b="1" i="1" dirty="0" smtClean="0">
                <a:solidFill>
                  <a:srgbClr val="0070C0"/>
                </a:solidFill>
              </a:rPr>
              <a:t>same direction</a:t>
            </a:r>
            <a:endParaRPr lang="en-US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ss\Math\tessellation\e18.jpg"/>
          <p:cNvPicPr>
            <a:picLocks noChangeAspect="1" noChangeArrowheads="1"/>
          </p:cNvPicPr>
          <p:nvPr/>
        </p:nvPicPr>
        <p:blipFill>
          <a:blip r:embed="rId2" cstate="print"/>
          <a:srcRect b="29584"/>
          <a:stretch>
            <a:fillRect/>
          </a:stretch>
        </p:blipFill>
        <p:spPr bwMode="auto">
          <a:xfrm>
            <a:off x="261257" y="1447800"/>
            <a:ext cx="6477000" cy="6207125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8857" y="762000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The </a:t>
            </a:r>
            <a:r>
              <a:rPr lang="en-US" b="1" i="1" dirty="0" smtClean="0"/>
              <a:t>same shape </a:t>
            </a:r>
            <a:r>
              <a:rPr lang="en-US" b="1" dirty="0" smtClean="0"/>
              <a:t>moves </a:t>
            </a:r>
            <a:r>
              <a:rPr lang="en-US" b="1" dirty="0"/>
              <a:t>in </a:t>
            </a:r>
            <a:r>
              <a:rPr lang="en-US" b="1" i="1" dirty="0" smtClean="0">
                <a:solidFill>
                  <a:srgbClr val="0070C0"/>
                </a:solidFill>
              </a:rPr>
              <a:t>alternating direction</a:t>
            </a:r>
            <a:r>
              <a:rPr lang="en-US" b="1" i="1" dirty="0">
                <a:solidFill>
                  <a:srgbClr val="0070C0"/>
                </a:solidFill>
              </a:rPr>
              <a:t>s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0167" y="152400"/>
            <a:ext cx="2746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2 - Glide-Reflection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mss\Math\tessellation\e104.jpg"/>
          <p:cNvPicPr>
            <a:picLocks noChangeAspect="1" noChangeArrowheads="1"/>
          </p:cNvPicPr>
          <p:nvPr/>
        </p:nvPicPr>
        <p:blipFill>
          <a:blip r:embed="rId2" cstate="print"/>
          <a:srcRect b="26666"/>
          <a:stretch>
            <a:fillRect/>
          </a:stretch>
        </p:blipFill>
        <p:spPr bwMode="auto">
          <a:xfrm>
            <a:off x="381000" y="2209800"/>
            <a:ext cx="6157913" cy="6172200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02443" y="914400"/>
            <a:ext cx="59150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The same shape </a:t>
            </a:r>
            <a:r>
              <a:rPr lang="en-US" b="1" i="1" dirty="0" smtClean="0"/>
              <a:t>rotates around a point. 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/>
              <a:t>Where are the points of rotation?</a:t>
            </a:r>
            <a:endParaRPr lang="en-US" b="1" i="1" dirty="0"/>
          </a:p>
        </p:txBody>
      </p:sp>
      <p:sp>
        <p:nvSpPr>
          <p:cNvPr id="2" name="Rectangle 1"/>
          <p:cNvSpPr/>
          <p:nvPr/>
        </p:nvSpPr>
        <p:spPr>
          <a:xfrm>
            <a:off x="2589365" y="302567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3 - Rotation</a:t>
            </a:r>
          </a:p>
        </p:txBody>
      </p:sp>
      <p:sp>
        <p:nvSpPr>
          <p:cNvPr id="5" name="Oval 4"/>
          <p:cNvSpPr/>
          <p:nvPr/>
        </p:nvSpPr>
        <p:spPr>
          <a:xfrm>
            <a:off x="3285785" y="6400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19600" y="302623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38800" y="416923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83756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68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09800" y="302623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01486" y="641168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62600" y="6400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19600" y="7543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09800" y="7543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41371" y="527412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31571" y="527412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er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38200"/>
            <a:ext cx="6096000" cy="6620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19946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Which type of tessellation is this?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858000" cy="51435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1 - Glide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228600"/>
            <a:ext cx="6705600" cy="4339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30276" r="17347" b="28348"/>
          <a:stretch/>
        </p:blipFill>
        <p:spPr>
          <a:xfrm>
            <a:off x="583978" y="5181600"/>
            <a:ext cx="558118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37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5" y="457200"/>
            <a:ext cx="689507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94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133600"/>
            <a:ext cx="6705602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2133599"/>
            <a:ext cx="6705604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9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 grid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" y="845641"/>
            <a:ext cx="6821424" cy="8247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543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school of fish</a:t>
            </a:r>
            <a:br>
              <a:rPr lang="en-US" dirty="0" smtClean="0"/>
            </a:br>
            <a:r>
              <a:rPr lang="en-US" sz="2000" dirty="0" smtClean="0"/>
              <a:t>(University of Wales?)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739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64-B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mss\Math\tessellation\t2.jpg"/>
          <p:cNvPicPr>
            <a:picLocks noChangeAspect="1" noChangeArrowheads="1"/>
          </p:cNvPicPr>
          <p:nvPr/>
        </p:nvPicPr>
        <p:blipFill rotWithShape="1">
          <a:blip r:embed="rId2" cstate="print"/>
          <a:srcRect t="3959"/>
          <a:stretch/>
        </p:blipFill>
        <p:spPr bwMode="auto">
          <a:xfrm>
            <a:off x="327025" y="2688770"/>
            <a:ext cx="5311775" cy="6074229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381000"/>
            <a:ext cx="5943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Begin with a space-filling grid </a:t>
            </a:r>
            <a:r>
              <a:rPr lang="en-US" sz="1200" dirty="0"/>
              <a:t>(a regular divisions of the plane):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	Squares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	Rectangles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	</a:t>
            </a:r>
            <a:r>
              <a:rPr lang="en-US" sz="1200" dirty="0" err="1"/>
              <a:t>Parallelagrams</a:t>
            </a:r>
            <a:endParaRPr lang="en-US" sz="1200" dirty="0"/>
          </a:p>
          <a:p>
            <a:pPr>
              <a:spcBef>
                <a:spcPct val="50000"/>
              </a:spcBef>
            </a:pPr>
            <a:r>
              <a:rPr lang="en-US" sz="1200" dirty="0"/>
              <a:t>	Triangles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	Hexagons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	...others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1584" y="6300216"/>
            <a:ext cx="2761488" cy="1743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025" y="2381547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3, 4, 6 – Numbers of Structure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739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64-A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 gr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" y="1110996"/>
            <a:ext cx="6821424" cy="692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Repeat on horizontal lines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457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Repeat on vertical lines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4058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Fill in the details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68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Combined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739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64-B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Math\tessellation\e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7" y="381000"/>
            <a:ext cx="5986463" cy="7924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9394" y="65532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Which grid?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Which </a:t>
            </a:r>
            <a:r>
              <a:rPr lang="en-US" i="1" dirty="0" smtClean="0"/>
              <a:t>2 lines </a:t>
            </a:r>
            <a:r>
              <a:rPr lang="en-US" dirty="0" smtClean="0"/>
              <a:t>repeat to make all this?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64-C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mss\Math\tessellation\e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7" y="381000"/>
            <a:ext cx="5986463" cy="7924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733800" y="6248400"/>
            <a:ext cx="10668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9144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ird gr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0040" y="6248400"/>
            <a:ext cx="1445342" cy="2133600"/>
          </a:xfrm>
          <a:prstGeom prst="rect">
            <a:avLst/>
          </a:prstGeom>
        </p:spPr>
      </p:pic>
      <p:pic>
        <p:nvPicPr>
          <p:cNvPr id="7" name="Picture 6" descr="bird grid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5662" y="6248400"/>
            <a:ext cx="110093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7000" y="9144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3800" y="9144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0600" y="9144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9812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00200" y="19812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67000" y="19812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33800" y="19812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00200" y="30480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7000" y="30480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33800" y="30480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00600" y="30480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00600" y="41148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00200" y="41148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67000" y="41148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33800" y="4114800"/>
            <a:ext cx="1066800" cy="10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33800" y="7315200"/>
            <a:ext cx="10668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bird grid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914400"/>
            <a:ext cx="1100938" cy="106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6629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Just repeat these 2 lines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150669" y="7414230"/>
            <a:ext cx="363931" cy="4343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64-C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d gr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08" y="621792"/>
            <a:ext cx="6044184" cy="7900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64-C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d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456" y="1988820"/>
            <a:ext cx="6419088" cy="5166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64-D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 grid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" y="908304"/>
            <a:ext cx="6537960" cy="808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762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Repeat on horizontal lines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3048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Repeat on vertical lines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2534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Fill in the details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4996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Combined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64-D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cher pegas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64-E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60" r="2451" b="4212"/>
          <a:stretch/>
        </p:blipFill>
        <p:spPr>
          <a:xfrm>
            <a:off x="0" y="18361"/>
            <a:ext cx="1572917" cy="2267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2" b="5676"/>
          <a:stretch/>
        </p:blipFill>
        <p:spPr>
          <a:xfrm>
            <a:off x="0" y="2362200"/>
            <a:ext cx="6858000" cy="2655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" y="5039955"/>
            <a:ext cx="6825357" cy="39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2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lyinghor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3011"/>
            <a:ext cx="6096000" cy="8638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 descr="D:\mss\Math\tessellation\pega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2596"/>
          <a:stretch>
            <a:fillRect/>
          </a:stretch>
        </p:blipFill>
        <p:spPr bwMode="auto">
          <a:xfrm>
            <a:off x="762000" y="457200"/>
            <a:ext cx="4927600" cy="5086350"/>
          </a:xfrm>
          <a:prstGeom prst="rect">
            <a:avLst/>
          </a:prstGeom>
          <a:noFill/>
        </p:spPr>
      </p:pic>
      <p:pic>
        <p:nvPicPr>
          <p:cNvPr id="47107" name="Picture 1027" descr="D:\mss\Math\tessellation\pega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883" t="14981" b="25093"/>
          <a:stretch>
            <a:fillRect/>
          </a:stretch>
        </p:blipFill>
        <p:spPr bwMode="auto">
          <a:xfrm>
            <a:off x="762000" y="5715000"/>
            <a:ext cx="5105400" cy="304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14900" y="2275114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repeat these 2 lines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257800" y="1752600"/>
            <a:ext cx="8382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14901" y="3106111"/>
            <a:ext cx="1104899" cy="1886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64-E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mss\Math\tessellation\honeycom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6553200" cy="6553200"/>
          </a:xfrm>
          <a:prstGeom prst="rect">
            <a:avLst/>
          </a:prstGeom>
          <a:noFill/>
        </p:spPr>
      </p:pic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2514600" y="7086600"/>
            <a:ext cx="14157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Beehive</a:t>
            </a:r>
            <a:endParaRPr lang="en-US" b="1" dirty="0" smtClean="0"/>
          </a:p>
          <a:p>
            <a:pPr algn="ctr"/>
            <a:r>
              <a:rPr lang="en-US" dirty="0" smtClean="0"/>
              <a:t>Hexagons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ss\Math\tessellation\t6.jpg"/>
          <p:cNvPicPr>
            <a:picLocks noChangeAspect="1" noChangeArrowheads="1"/>
          </p:cNvPicPr>
          <p:nvPr/>
        </p:nvPicPr>
        <p:blipFill rotWithShape="1">
          <a:blip r:embed="rId2" cstate="print"/>
          <a:srcRect l="1" r="48622" b="61764"/>
          <a:stretch/>
        </p:blipFill>
        <p:spPr bwMode="auto">
          <a:xfrm>
            <a:off x="-10886" y="59860"/>
            <a:ext cx="6832397" cy="67219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68580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82"/>
            <a:ext cx="5791200" cy="9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491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" y="0"/>
            <a:ext cx="6093823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" y="8654143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Alexander McQueen “Magpie” dress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mss\Math\tessellation\horsem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05000" y="838200"/>
            <a:ext cx="3429000" cy="7918515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00200" y="228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2 - Glide-Reflection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9143"/>
            <a:ext cx="6858000" cy="4149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5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24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8" y="2362200"/>
            <a:ext cx="660984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60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2133600"/>
            <a:ext cx="66185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8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ide reflect draw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962554"/>
            <a:ext cx="6248400" cy="521889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0200" y="228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2 - Glide-Reflection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64-F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ss\Math\tessellation\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664" y="685800"/>
            <a:ext cx="6438900" cy="7086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84"/>
            <a:ext cx="6858000" cy="88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140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ss\Math\tessellation\symm45.jpg"/>
          <p:cNvPicPr>
            <a:picLocks noChangeAspect="1" noChangeArrowheads="1"/>
          </p:cNvPicPr>
          <p:nvPr/>
        </p:nvPicPr>
        <p:blipFill>
          <a:blip r:embed="rId2" cstate="print"/>
          <a:srcRect b="24588"/>
          <a:stretch>
            <a:fillRect/>
          </a:stretch>
        </p:blipFill>
        <p:spPr bwMode="auto">
          <a:xfrm>
            <a:off x="285750" y="1644650"/>
            <a:ext cx="6286500" cy="635635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518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Rotation</a:t>
            </a:r>
            <a:endParaRPr lang="en-US" b="1" dirty="0" smtClean="0"/>
          </a:p>
          <a:p>
            <a:pPr algn="ctr">
              <a:spcBef>
                <a:spcPct val="50000"/>
              </a:spcBef>
            </a:pPr>
            <a:r>
              <a:rPr lang="en-US" b="1" dirty="0" smtClean="0"/>
              <a:t>Where</a:t>
            </a:r>
            <a:r>
              <a:rPr lang="en-US" b="1" dirty="0"/>
              <a:t> </a:t>
            </a:r>
            <a:r>
              <a:rPr lang="en-US" b="1" dirty="0" smtClean="0"/>
              <a:t>are the </a:t>
            </a:r>
            <a:r>
              <a:rPr lang="en-US" b="1" i="1" dirty="0" smtClean="0"/>
              <a:t>points of rotation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3276600" y="7086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87486" y="182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447402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76600" y="450668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00" y="450668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" y="189411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800" y="7086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67400" y="70757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67400" y="182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82296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Which kind of grid underlies this?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227"/>
            <a:ext cx="6858000" cy="69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6858002" cy="53661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82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84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14800" y="1752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48200" y="1371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57800" y="1752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8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14800" y="24384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7800" y="24384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000" y="30371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400" y="26561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24000" y="30371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40277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1000" y="37229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4000" y="372291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1000" y="222178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to make a </a:t>
            </a:r>
            <a:r>
              <a:rPr lang="en-US" i="1" dirty="0" smtClean="0"/>
              <a:t>Rotation Tessellation</a:t>
            </a:r>
            <a:br>
              <a:rPr lang="en-US" i="1" dirty="0" smtClean="0"/>
            </a:br>
            <a:r>
              <a:rPr lang="en-US" dirty="0" smtClean="0"/>
              <a:t>on a triangular grid.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5638800"/>
            <a:ext cx="3505200" cy="3505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29200" y="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64-G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10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Homework?</a:t>
            </a:r>
            <a:endParaRPr lang="en-US" dirty="0"/>
          </a:p>
        </p:txBody>
      </p:sp>
      <p:pic>
        <p:nvPicPr>
          <p:cNvPr id="3" name="Picture 2" descr="D:\mss\Math\tessellation\112673IoQM_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397000"/>
            <a:ext cx="6324600" cy="635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9108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0"/>
            <a:ext cx="68525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2" cy="7742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300611"/>
            <a:ext cx="297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Bookshelf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91400"/>
            <a:ext cx="334670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522"/>
            <a:ext cx="5943600" cy="9066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029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mss\Math\tessellation\112673IoQM_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397000"/>
            <a:ext cx="6324600" cy="635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90043" y="457200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 - Glide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80772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birds </a:t>
            </a:r>
            <a:r>
              <a:rPr lang="en-US" b="1" dirty="0" smtClean="0"/>
              <a:t>repeat </a:t>
            </a:r>
            <a:r>
              <a:rPr lang="en-US" b="1" i="1" dirty="0" smtClean="0"/>
              <a:t>together as one unit</a:t>
            </a:r>
            <a:endParaRPr lang="en-US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128"/>
            <a:ext cx="6858000" cy="3093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6858000" cy="30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4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6858000" cy="7517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Anti-vibration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70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6858000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0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mss\Math\tessellation\e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609600"/>
            <a:ext cx="6292850" cy="82296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559629" y="8382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59629" y="209005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20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2886" y="6858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59629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200" y="152400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Where are the </a:t>
            </a:r>
            <a:r>
              <a:rPr lang="en-US" b="1" i="1" dirty="0"/>
              <a:t>points of rotation</a:t>
            </a:r>
            <a:r>
              <a:rPr lang="en-US" b="1" dirty="0"/>
              <a:t>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76200"/>
            <a:ext cx="2971800" cy="3967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4075896"/>
            <a:ext cx="6280041" cy="50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MSS\Math\tessellation\gec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82764"/>
            <a:ext cx="6096000" cy="8104036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124200" y="5307164"/>
            <a:ext cx="293076" cy="2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76600" y="2640164"/>
            <a:ext cx="293076" cy="2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9000" y="658964"/>
            <a:ext cx="293076" cy="29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476" y="63473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Where are the </a:t>
            </a:r>
            <a:r>
              <a:rPr lang="en-US" b="1" i="1" dirty="0"/>
              <a:t>points of rotation</a:t>
            </a:r>
            <a:r>
              <a:rPr lang="en-US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008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2484" y="-651284"/>
            <a:ext cx="159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MSS\Math\tessellation\S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6172200" cy="822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954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066"/>
            <a:ext cx="6858000" cy="5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808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6655"/>
          <a:stretch/>
        </p:blipFill>
        <p:spPr>
          <a:xfrm>
            <a:off x="0" y="-41701"/>
            <a:ext cx="6873371" cy="526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4395" y="0"/>
            <a:ext cx="2130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Coliseum in the</a:t>
            </a:r>
          </a:p>
          <a:p>
            <a:pPr algn="ctr"/>
            <a:r>
              <a:rPr lang="en-US" dirty="0" smtClean="0"/>
              <a:t>Netherlands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" y="5917418"/>
            <a:ext cx="6877660" cy="19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8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60120"/>
            <a:ext cx="6096000" cy="722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7403" y="1371600"/>
            <a:ext cx="167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 Superconductor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367659" y="8051316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/>
              <a:t>Ytterbium</a:t>
            </a:r>
          </a:p>
          <a:p>
            <a:pPr algn="ctr"/>
            <a:r>
              <a:rPr lang="en-US" sz="1600" b="1" i="1" dirty="0" smtClean="0"/>
              <a:t>(70)</a:t>
            </a:r>
            <a:endParaRPr lang="en-US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2286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Look to </a:t>
            </a:r>
            <a:r>
              <a:rPr lang="en-US" sz="2000" b="1" dirty="0" smtClean="0">
                <a:solidFill>
                  <a:srgbClr val="FF0000"/>
                </a:solidFill>
              </a:rPr>
              <a:t>crystal molecule structures </a:t>
            </a:r>
            <a:r>
              <a:rPr lang="en-US" sz="2000" b="1" dirty="0" smtClean="0"/>
              <a:t>for regular patterns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89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ss\Math\tessellation\1st lifelike Vienna 19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6359525" cy="7010400"/>
          </a:xfrm>
          <a:prstGeom prst="rect">
            <a:avLst/>
          </a:prstGeom>
          <a:noFill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0890" y="7543800"/>
            <a:ext cx="63672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/>
              <a:t>Vienna </a:t>
            </a:r>
            <a:r>
              <a:rPr lang="en-US" smtClean="0"/>
              <a:t>1899</a:t>
            </a:r>
            <a:endParaRPr lang="en-US" dirty="0" smtClean="0"/>
          </a:p>
          <a:p>
            <a:pPr algn="ctr"/>
            <a:r>
              <a:rPr lang="en-US" dirty="0" smtClean="0"/>
              <a:t>Earliest known tessellation depicting </a:t>
            </a:r>
            <a:r>
              <a:rPr lang="en-US" b="1" dirty="0" smtClean="0"/>
              <a:t>recognizable objects</a:t>
            </a:r>
            <a:r>
              <a:rPr lang="en-US" dirty="0" smtClean="0"/>
              <a:t>, not only geometry</a:t>
            </a:r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cher face t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966857"/>
            <a:ext cx="6858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M. C. Escher</a:t>
            </a:r>
            <a:br>
              <a:rPr lang="en-US" b="1" dirty="0" smtClean="0"/>
            </a:br>
            <a:r>
              <a:rPr lang="en-US" sz="1600" dirty="0" smtClean="0"/>
              <a:t>1898-1972</a:t>
            </a:r>
          </a:p>
          <a:p>
            <a:pPr algn="ctr"/>
            <a:endParaRPr lang="en-US" sz="1600" dirty="0"/>
          </a:p>
          <a:p>
            <a:pPr algn="ctr"/>
            <a:r>
              <a:rPr lang="en-US" sz="2000" dirty="0" smtClean="0"/>
              <a:t>Developed the idea of creating</a:t>
            </a:r>
            <a:br>
              <a:rPr lang="en-US" sz="2000" dirty="0" smtClean="0"/>
            </a:br>
            <a:r>
              <a:rPr lang="en-US" sz="2000" b="1" dirty="0" smtClean="0"/>
              <a:t>tessellations </a:t>
            </a:r>
            <a:r>
              <a:rPr lang="en-US" sz="2000" b="1" dirty="0" smtClean="0">
                <a:solidFill>
                  <a:srgbClr val="0070C0"/>
                </a:solidFill>
              </a:rPr>
              <a:t>depicting recognizable objects</a:t>
            </a:r>
            <a:r>
              <a:rPr lang="en-US" sz="2000" dirty="0" smtClean="0"/>
              <a:t>.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See</a:t>
            </a:r>
            <a:r>
              <a:rPr lang="en-US" sz="2000" b="1" dirty="0" smtClean="0"/>
              <a:t> mcescher.com</a:t>
            </a:r>
            <a:endParaRPr lang="en-US" sz="32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261</Words>
  <Application>Microsoft Office PowerPoint</Application>
  <PresentationFormat>On-screen Show (4:3)</PresentationFormat>
  <Paragraphs>83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Tessellation</dc:title>
  <dc:creator>Michael Schneider</dc:creator>
  <cp:lastModifiedBy>Michael</cp:lastModifiedBy>
  <cp:revision>220</cp:revision>
  <cp:lastPrinted>2011-10-11T20:37:09Z</cp:lastPrinted>
  <dcterms:created xsi:type="dcterms:W3CDTF">2009-10-05T16:10:23Z</dcterms:created>
  <dcterms:modified xsi:type="dcterms:W3CDTF">2022-01-16T02:03:08Z</dcterms:modified>
</cp:coreProperties>
</file>